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DFC51C-5C93-D442-999A-0CE8361507D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11/26/14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C2560D-EC28-3B41-86E8-18F1CE0113B4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41" r:id="rId1"/>
    <p:sldLayoutId id="2147493542" r:id="rId2"/>
    <p:sldLayoutId id="2147493543" r:id="rId3"/>
    <p:sldLayoutId id="2147493544" r:id="rId4"/>
    <p:sldLayoutId id="2147493545" r:id="rId5"/>
    <p:sldLayoutId id="2147493546" r:id="rId6"/>
    <p:sldLayoutId id="2147493547" r:id="rId7"/>
    <p:sldLayoutId id="2147493548" r:id="rId8"/>
    <p:sldLayoutId id="2147493549" r:id="rId9"/>
    <p:sldLayoutId id="2147493550" r:id="rId10"/>
    <p:sldLayoutId id="21474935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eYO3yyb4Ph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pv5aED9e68g" TargetMode="External"/><Relationship Id="rId3" Type="http://schemas.openxmlformats.org/officeDocument/2006/relationships/hyperlink" Target="http://youtu.be/nxwWC0uc_V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BqY1G9V5m04" TargetMode="Externa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://youtu.be/r9D7zdJFLp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1ZvQhQbPioY" TargetMode="External"/><Relationship Id="rId3" Type="http://schemas.openxmlformats.org/officeDocument/2006/relationships/hyperlink" Target="http://youtu.be/mxSBKBpvd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UBOk_s41ui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YiKt8DxBpeg" TargetMode="External"/><Relationship Id="rId3" Type="http://schemas.openxmlformats.org/officeDocument/2006/relationships/hyperlink" Target="http://youtu.be/uPOqwisIy5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1WPGdjZr8PI" TargetMode="External"/><Relationship Id="rId3" Type="http://schemas.openxmlformats.org/officeDocument/2006/relationships/hyperlink" Target="http://youtu.be/R0rhBEgW5b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U4mMnQM1enU" TargetMode="External"/><Relationship Id="rId3" Type="http://schemas.openxmlformats.org/officeDocument/2006/relationships/hyperlink" Target="http://youtu.be/bLcIGXwUeO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i2jaRZ_OzcY" TargetMode="External"/><Relationship Id="rId3" Type="http://schemas.openxmlformats.org/officeDocument/2006/relationships/hyperlink" Target="http://youtu.be/HLE0Flg7r4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lOycpHrQc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eBpwKcnEzL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-OUARO13Wo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FMibKxQWRn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://youtu.be/Hd-W4P7V8b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V_JimSuysoE" TargetMode="Externa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IID2JPnGF00" TargetMode="External"/><Relationship Id="rId4" Type="http://schemas.openxmlformats.org/officeDocument/2006/relationships/hyperlink" Target="http://youtu.be/ZupDYmBRLg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093"/>
          </a:xfrm>
        </p:spPr>
        <p:txBody>
          <a:bodyPr/>
          <a:lstStyle/>
          <a:p>
            <a:r>
              <a:rPr lang="en-US" dirty="0" smtClean="0"/>
              <a:t>Pioneers of Jazz Guitar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Saint Xavier University Jazz Guitar Workshop Day</a:t>
            </a:r>
          </a:p>
          <a:p>
            <a:pPr marL="0" indent="0">
              <a:buNone/>
            </a:pPr>
            <a:r>
              <a:rPr lang="en-US" sz="1400" dirty="0" smtClean="0"/>
              <a:t>November 22, 2014</a:t>
            </a:r>
          </a:p>
          <a:p>
            <a:pPr marL="0" indent="0">
              <a:buNone/>
            </a:pPr>
            <a:r>
              <a:rPr lang="en-US" sz="1400" dirty="0" smtClean="0"/>
              <a:t>Dr. Shawn Salmon, Director of Jazz Studies</a:t>
            </a:r>
            <a:endParaRPr lang="en-US" sz="1400" dirty="0"/>
          </a:p>
        </p:txBody>
      </p:sp>
      <p:pic>
        <p:nvPicPr>
          <p:cNvPr id="6" name="Picture 5" descr="9729719745_7670e6c180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0108"/>
            <a:ext cx="2226335" cy="2780203"/>
          </a:xfrm>
          <a:prstGeom prst="rect">
            <a:avLst/>
          </a:prstGeom>
        </p:spPr>
      </p:pic>
      <p:pic>
        <p:nvPicPr>
          <p:cNvPr id="7" name="Picture 6" descr="MI00014188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60" y="1280094"/>
            <a:ext cx="2541685" cy="2990218"/>
          </a:xfrm>
          <a:prstGeom prst="rect">
            <a:avLst/>
          </a:prstGeom>
        </p:spPr>
      </p:pic>
      <p:pic>
        <p:nvPicPr>
          <p:cNvPr id="8" name="Picture 7" descr="200508_056_dept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20" y="4096182"/>
            <a:ext cx="2903468" cy="2332426"/>
          </a:xfrm>
          <a:prstGeom prst="rect">
            <a:avLst/>
          </a:prstGeom>
        </p:spPr>
      </p:pic>
      <p:pic>
        <p:nvPicPr>
          <p:cNvPr id="9" name="Picture 8" descr="johnschofieldliv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47" y="1285486"/>
            <a:ext cx="2462898" cy="26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0085"/>
          </a:xfrm>
        </p:spPr>
        <p:txBody>
          <a:bodyPr/>
          <a:lstStyle/>
          <a:p>
            <a:r>
              <a:rPr lang="en-US" dirty="0" smtClean="0"/>
              <a:t>The Guitar in Bebop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094"/>
            <a:ext cx="8229600" cy="484607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Guitarists follow the path set by Christian and Charlie Parker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Barney </a:t>
            </a:r>
            <a:r>
              <a:rPr lang="en-US" dirty="0" err="1" smtClean="0">
                <a:solidFill>
                  <a:srgbClr val="000000"/>
                </a:solidFill>
              </a:rPr>
              <a:t>Kessel</a:t>
            </a:r>
            <a:r>
              <a:rPr lang="en-US" dirty="0" smtClean="0">
                <a:solidFill>
                  <a:srgbClr val="000000"/>
                </a:solidFill>
              </a:rPr>
              <a:t> (1923-2004)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Took a lesson with Christian, recorded with Parker in 1947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Joined the Oscar Peterson Trio 1952 (piano, guitar, bass)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On Green Dolphin Street</a:t>
            </a:r>
            <a:r>
              <a:rPr lang="en-US" dirty="0" smtClean="0">
                <a:solidFill>
                  <a:srgbClr val="000000"/>
                </a:solidFill>
              </a:rPr>
              <a:t>” – </a:t>
            </a:r>
            <a:r>
              <a:rPr lang="en-US" i="1" dirty="0" smtClean="0">
                <a:solidFill>
                  <a:srgbClr val="000000"/>
                </a:solidFill>
              </a:rPr>
              <a:t>The Poll Winners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Herb Ellis (1921-2010)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Replaced </a:t>
            </a:r>
            <a:r>
              <a:rPr lang="en-US" dirty="0" err="1" smtClean="0">
                <a:solidFill>
                  <a:srgbClr val="000000"/>
                </a:solidFill>
              </a:rPr>
              <a:t>Kessel</a:t>
            </a:r>
            <a:r>
              <a:rPr lang="en-US" dirty="0" smtClean="0">
                <a:solidFill>
                  <a:srgbClr val="000000"/>
                </a:solidFill>
              </a:rPr>
              <a:t> in the Peterson Trio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Often taped on the strings to create a percussive, bongo sound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Tal </a:t>
            </a:r>
            <a:r>
              <a:rPr lang="en-US" dirty="0" err="1" smtClean="0">
                <a:solidFill>
                  <a:srgbClr val="000000"/>
                </a:solidFill>
              </a:rPr>
              <a:t>Farlow</a:t>
            </a:r>
            <a:r>
              <a:rPr lang="en-US" dirty="0" smtClean="0">
                <a:solidFill>
                  <a:srgbClr val="000000"/>
                </a:solidFill>
              </a:rPr>
              <a:t> (1921-1998)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Strong adoption of bebop vocabulary for guitar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Joins vibraphonist Red </a:t>
            </a:r>
            <a:r>
              <a:rPr lang="en-US" dirty="0" err="1" smtClean="0">
                <a:solidFill>
                  <a:srgbClr val="000000"/>
                </a:solidFill>
              </a:rPr>
              <a:t>Norvo</a:t>
            </a:r>
            <a:r>
              <a:rPr lang="en-US" dirty="0" smtClean="0">
                <a:solidFill>
                  <a:srgbClr val="000000"/>
                </a:solidFill>
              </a:rPr>
              <a:t> Trio with Charles Mingus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Only recorded a few albums as leader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The Swinging Guitar of Tal </a:t>
            </a:r>
            <a:r>
              <a:rPr lang="en-US" i="1" dirty="0" err="1" smtClean="0">
                <a:solidFill>
                  <a:srgbClr val="000000"/>
                </a:solidFill>
              </a:rPr>
              <a:t>Farlow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rgbClr val="000000"/>
                </a:solidFill>
              </a:rPr>
              <a:t>The Artistry of Tal </a:t>
            </a:r>
            <a:r>
              <a:rPr lang="en-US" i="1" dirty="0" err="1" smtClean="0">
                <a:solidFill>
                  <a:srgbClr val="000000"/>
                </a:solidFill>
              </a:rPr>
              <a:t>Farlow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(classic)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7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20074"/>
          </a:xfrm>
        </p:spPr>
        <p:txBody>
          <a:bodyPr/>
          <a:lstStyle/>
          <a:p>
            <a:r>
              <a:rPr lang="en-US" dirty="0" err="1" smtClean="0"/>
              <a:t>Chordal</a:t>
            </a:r>
            <a:r>
              <a:rPr lang="en-US" dirty="0" smtClean="0"/>
              <a:t> Stylists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084"/>
            <a:ext cx="8229600" cy="497608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Johnny Smith (1922-2013)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 closed-position chord </a:t>
            </a:r>
            <a:r>
              <a:rPr lang="en-US" dirty="0" err="1" smtClean="0">
                <a:solidFill>
                  <a:srgbClr val="000000"/>
                </a:solidFill>
              </a:rPr>
              <a:t>voicings</a:t>
            </a:r>
            <a:r>
              <a:rPr lang="en-US" dirty="0" smtClean="0">
                <a:solidFill>
                  <a:srgbClr val="000000"/>
                </a:solidFill>
              </a:rPr>
              <a:t> to harmonize the melody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In-demand for both studio, classical, and jazz work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Moonlight in Vermont </a:t>
            </a:r>
            <a:r>
              <a:rPr lang="en-US" dirty="0" smtClean="0">
                <a:solidFill>
                  <a:srgbClr val="000000"/>
                </a:solidFill>
              </a:rPr>
              <a:t>(1952) with Stan Getz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Extremely legato </a:t>
            </a:r>
            <a:r>
              <a:rPr lang="en-US" dirty="0" err="1" smtClean="0">
                <a:solidFill>
                  <a:srgbClr val="000000"/>
                </a:solidFill>
              </a:rPr>
              <a:t>chordal</a:t>
            </a:r>
            <a:r>
              <a:rPr lang="en-US" dirty="0" smtClean="0">
                <a:solidFill>
                  <a:srgbClr val="000000"/>
                </a:solidFill>
              </a:rPr>
              <a:t> phrasing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The Boy Next Door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Joe Pass (1929-1994)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Equally great as single-line improviser in the style of bebop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Recorded a series of albums in 1970s showcasing solo guitar technique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Virtuoso (vol.1-5), I Remember Charlie Parker</a:t>
            </a:r>
            <a:r>
              <a:rPr lang="en-US" dirty="0" smtClean="0">
                <a:solidFill>
                  <a:srgbClr val="000000"/>
                </a:solidFill>
              </a:rPr>
              <a:t> and duets with Ella Fitzgerald and other artists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Multi-line technique combined chords, melody, walking </a:t>
            </a:r>
            <a:r>
              <a:rPr lang="en-US" dirty="0" err="1" smtClean="0">
                <a:solidFill>
                  <a:srgbClr val="000000"/>
                </a:solidFill>
              </a:rPr>
              <a:t>bassline</a:t>
            </a:r>
            <a:r>
              <a:rPr lang="en-US" dirty="0" smtClean="0">
                <a:solidFill>
                  <a:srgbClr val="000000"/>
                </a:solidFill>
              </a:rPr>
              <a:t>, blend of single-note improvisation and harmonies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Cherokee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1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99582"/>
          </a:xfrm>
        </p:spPr>
        <p:txBody>
          <a:bodyPr/>
          <a:lstStyle/>
          <a:p>
            <a:r>
              <a:rPr lang="en-US" sz="4000" dirty="0" smtClean="0"/>
              <a:t>Hard Bop and Cool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084"/>
            <a:ext cx="5638800" cy="4976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Jim Hall (1930-2013)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Influenced by Charlie Christian, </a:t>
            </a:r>
            <a:r>
              <a:rPr lang="en-US" dirty="0" err="1" smtClean="0">
                <a:solidFill>
                  <a:srgbClr val="000000"/>
                </a:solidFill>
              </a:rPr>
              <a:t>Django</a:t>
            </a:r>
            <a:r>
              <a:rPr lang="en-US" dirty="0" smtClean="0">
                <a:solidFill>
                  <a:srgbClr val="000000"/>
                </a:solidFill>
              </a:rPr>
              <a:t>, and saxophonists Lester Young and Coleman Hawkins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Early groups included West Coast bands, Chico Hamilton, Jimmy </a:t>
            </a:r>
            <a:r>
              <a:rPr lang="en-US" dirty="0" err="1" smtClean="0">
                <a:solidFill>
                  <a:srgbClr val="000000"/>
                </a:solidFill>
              </a:rPr>
              <a:t>Giuffie</a:t>
            </a:r>
            <a:r>
              <a:rPr lang="en-US" dirty="0" smtClean="0">
                <a:solidFill>
                  <a:srgbClr val="000000"/>
                </a:solidFill>
              </a:rPr>
              <a:t> trio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Developed own understated approach to improvisation, focus on deep harmonic approach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Each improvisation was a composition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1962 Sonny Rollins’ </a:t>
            </a:r>
            <a:r>
              <a:rPr lang="en-US" i="1" dirty="0" smtClean="0">
                <a:solidFill>
                  <a:srgbClr val="000000"/>
                </a:solidFill>
              </a:rPr>
              <a:t>The Bridge </a:t>
            </a:r>
            <a:r>
              <a:rPr lang="en-US" dirty="0" smtClean="0">
                <a:solidFill>
                  <a:srgbClr val="000000"/>
                </a:solidFill>
              </a:rPr>
              <a:t>brought Hall greater attention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Guitarists were rarely used as the sole </a:t>
            </a:r>
            <a:r>
              <a:rPr lang="en-US" dirty="0" err="1" smtClean="0">
                <a:solidFill>
                  <a:srgbClr val="000000"/>
                </a:solidFill>
              </a:rPr>
              <a:t>comping</a:t>
            </a:r>
            <a:r>
              <a:rPr lang="en-US" dirty="0" smtClean="0">
                <a:solidFill>
                  <a:srgbClr val="000000"/>
                </a:solidFill>
              </a:rPr>
              <a:t> instrument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1962 duets with pianist Bill Evans </a:t>
            </a:r>
            <a:r>
              <a:rPr lang="en-US" i="1" dirty="0" smtClean="0">
                <a:solidFill>
                  <a:srgbClr val="000000"/>
                </a:solidFill>
              </a:rPr>
              <a:t>Intermodulation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rgbClr val="000000"/>
                </a:solidFill>
              </a:rPr>
              <a:t>Undercurrent </a:t>
            </a:r>
            <a:r>
              <a:rPr lang="en-US" dirty="0" smtClean="0">
                <a:solidFill>
                  <a:srgbClr val="000000"/>
                </a:solidFill>
              </a:rPr>
              <a:t>(Blue Note)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2000s recorded duets with Pat Metheny and Bill </a:t>
            </a:r>
            <a:r>
              <a:rPr lang="en-US" dirty="0" err="1" smtClean="0">
                <a:solidFill>
                  <a:srgbClr val="000000"/>
                </a:solidFill>
              </a:rPr>
              <a:t>Frisell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hlinkClick r:id="rId2"/>
              </a:rPr>
              <a:t>Stompin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’ At the Savoy</a:t>
            </a:r>
            <a:r>
              <a:rPr lang="en-US" dirty="0" smtClean="0">
                <a:solidFill>
                  <a:srgbClr val="000000"/>
                </a:solidFill>
              </a:rPr>
              <a:t>” – Jim Hall Trio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Jim-Hall-as-a-Young-Ma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50" y="1752599"/>
            <a:ext cx="2309850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1833"/>
          </a:xfrm>
        </p:spPr>
        <p:txBody>
          <a:bodyPr/>
          <a:lstStyle/>
          <a:p>
            <a:r>
              <a:rPr lang="en-US" dirty="0" smtClean="0"/>
              <a:t>Wes Montgomery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48244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John L. “Wes” Montgomery (1925-1968) inspired to buy his first electric guitar after hearing “Solo Flight”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Began playing in his 20s, practice Christian solos late into the night after working 2 jobs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Played with his thumb so not to wake his family and neighbors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First gigs were with his brothers, Buddy and Monk, who were established jazz musicians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Discovered by Cannonball </a:t>
            </a:r>
            <a:r>
              <a:rPr lang="en-US" dirty="0" err="1" smtClean="0">
                <a:solidFill>
                  <a:srgbClr val="000000"/>
                </a:solidFill>
              </a:rPr>
              <a:t>Adderley</a:t>
            </a:r>
            <a:r>
              <a:rPr lang="en-US" dirty="0" smtClean="0">
                <a:solidFill>
                  <a:srgbClr val="000000"/>
                </a:solidFill>
              </a:rPr>
              <a:t>, who helped get him signed to Prestige Records 1959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Developed unique style of improvisation – 3 tier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Single notes – octaves – chords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Improvisations are some of the most influential since Charlie Christian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1833"/>
          </a:xfrm>
        </p:spPr>
        <p:txBody>
          <a:bodyPr/>
          <a:lstStyle/>
          <a:p>
            <a:r>
              <a:rPr lang="en-US" dirty="0" smtClean="0"/>
              <a:t>Wes Montgomery</a:t>
            </a:r>
            <a:endParaRPr lang="en-US" dirty="0"/>
          </a:p>
        </p:txBody>
      </p:sp>
      <p:pic>
        <p:nvPicPr>
          <p:cNvPr id="4" name="Content Placeholder 3" descr="wes-montgomery-corbis-660-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68" r="-13968"/>
          <a:stretch>
            <a:fillRect/>
          </a:stretch>
        </p:blipFill>
        <p:spPr>
          <a:xfrm>
            <a:off x="1960035" y="1121833"/>
            <a:ext cx="5130800" cy="3007813"/>
          </a:xfrm>
        </p:spPr>
      </p:pic>
      <p:sp>
        <p:nvSpPr>
          <p:cNvPr id="5" name="TextBox 4"/>
          <p:cNvSpPr txBox="1"/>
          <p:nvPr/>
        </p:nvSpPr>
        <p:spPr>
          <a:xfrm>
            <a:off x="2159000" y="4370916"/>
            <a:ext cx="4720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Have Albums:</a:t>
            </a:r>
          </a:p>
          <a:p>
            <a:r>
              <a:rPr lang="en-US" i="1" dirty="0" smtClean="0"/>
              <a:t>The Incredible Jazz Guitar of Wes Montgomery</a:t>
            </a:r>
          </a:p>
          <a:p>
            <a:r>
              <a:rPr lang="en-US" i="1" dirty="0" smtClean="0"/>
              <a:t>Full House</a:t>
            </a:r>
          </a:p>
          <a:p>
            <a:r>
              <a:rPr lang="en-US" i="1" dirty="0" smtClean="0"/>
              <a:t>Introducing The Wes Montgomery Trio</a:t>
            </a:r>
          </a:p>
          <a:p>
            <a:r>
              <a:rPr lang="en-US" i="1" dirty="0" smtClean="0"/>
              <a:t>Boss Guitar</a:t>
            </a:r>
          </a:p>
          <a:p>
            <a:r>
              <a:rPr lang="en-US" i="1" dirty="0" err="1" smtClean="0"/>
              <a:t>Smokin</a:t>
            </a:r>
            <a:r>
              <a:rPr lang="en-US" i="1" dirty="0" smtClean="0"/>
              <a:t>’ At the Half Note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Four On Six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7167"/>
          </a:xfrm>
        </p:spPr>
        <p:txBody>
          <a:bodyPr/>
          <a:lstStyle/>
          <a:p>
            <a:r>
              <a:rPr lang="en-US" dirty="0" smtClean="0"/>
              <a:t>Other Hard Bop Guitarists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084"/>
            <a:ext cx="8229600" cy="50763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Grant Green (1931-1978) recorded almost exclusively with Blue Note Records 1960s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Solos perfectly blended bebop vocabulary with classic blues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Distinct 8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note feel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Recordings during late 70s blended funk and soul – often sampled by today’s hip hop artists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Grandstand, Solid, Live at the </a:t>
            </a:r>
            <a:r>
              <a:rPr lang="en-US" i="1" dirty="0" smtClean="0">
                <a:solidFill>
                  <a:srgbClr val="000000"/>
                </a:solidFill>
                <a:hlinkClick r:id="rId2"/>
              </a:rPr>
              <a:t>Lighthouse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Kenny Burrell (1931-) combined bebop with soul, blues, and gospel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Worked with Dizzy Gillespie while in college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Recorded with organist, Jimmy Smith – </a:t>
            </a:r>
            <a:r>
              <a:rPr lang="en-US" i="1" dirty="0" smtClean="0">
                <a:solidFill>
                  <a:srgbClr val="000000"/>
                </a:solidFill>
              </a:rPr>
              <a:t>Back In the Chicken Shack, Organ Grinder Swing, House Party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Kenny Burrell and </a:t>
            </a:r>
            <a:r>
              <a:rPr lang="en-US" i="1" dirty="0">
                <a:solidFill>
                  <a:srgbClr val="000000"/>
                </a:solidFill>
              </a:rPr>
              <a:t>John </a:t>
            </a:r>
            <a:r>
              <a:rPr lang="en-US" i="1" dirty="0" smtClean="0">
                <a:solidFill>
                  <a:srgbClr val="000000"/>
                </a:solidFill>
              </a:rPr>
              <a:t>Coltrane </a:t>
            </a:r>
            <a:r>
              <a:rPr lang="en-US" dirty="0" smtClean="0">
                <a:solidFill>
                  <a:srgbClr val="000000"/>
                </a:solidFill>
              </a:rPr>
              <a:t>(1958) a classic of hard bop era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hlinkClick r:id="rId3"/>
              </a:rPr>
              <a:t>Midnight Blue</a:t>
            </a:r>
            <a:r>
              <a:rPr lang="en-US" i="1" dirty="0" smtClean="0">
                <a:solidFill>
                  <a:srgbClr val="000000"/>
                </a:solidFill>
              </a:rPr>
              <a:t>, Guitar Forms, All Night Long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Teaches at UCLA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Fusion Guitarists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1969 Jazz begins to combine with the sound and rhythms of Rock and Roll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guitar becomes a corner stone in the fusion groups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John McLaughlin (1942) records with drummer Tony Williams (</a:t>
            </a:r>
            <a:r>
              <a:rPr lang="en-US" i="1" dirty="0" smtClean="0">
                <a:solidFill>
                  <a:srgbClr val="000000"/>
                </a:solidFill>
              </a:rPr>
              <a:t>Emergency) </a:t>
            </a:r>
            <a:r>
              <a:rPr lang="en-US" dirty="0" smtClean="0">
                <a:solidFill>
                  <a:srgbClr val="000000"/>
                </a:solidFill>
              </a:rPr>
              <a:t>and Miles Davis (</a:t>
            </a:r>
            <a:r>
              <a:rPr lang="en-US" i="1" dirty="0" smtClean="0">
                <a:solidFill>
                  <a:srgbClr val="000000"/>
                </a:solidFill>
              </a:rPr>
              <a:t>Bitches Brew)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British guitarist, tone and influence more rock than bebop or hard bop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Influence range from rock to free jazz and music of India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1971 formed fusion group The </a:t>
            </a:r>
            <a:r>
              <a:rPr lang="en-US" dirty="0" err="1" smtClean="0">
                <a:solidFill>
                  <a:srgbClr val="000000"/>
                </a:solidFill>
              </a:rPr>
              <a:t>Mahavishnue</a:t>
            </a:r>
            <a:r>
              <a:rPr lang="en-US" dirty="0" smtClean="0">
                <a:solidFill>
                  <a:srgbClr val="000000"/>
                </a:solidFill>
              </a:rPr>
              <a:t> Orchestra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Acoustic trio with fusion guitarist Al </a:t>
            </a:r>
            <a:r>
              <a:rPr lang="en-US" dirty="0" err="1" smtClean="0">
                <a:solidFill>
                  <a:srgbClr val="000000"/>
                </a:solidFill>
              </a:rPr>
              <a:t>DiMeola</a:t>
            </a:r>
            <a:r>
              <a:rPr lang="en-US" dirty="0" smtClean="0">
                <a:solidFill>
                  <a:srgbClr val="000000"/>
                </a:solidFill>
              </a:rPr>
              <a:t> and flamenco guitarist </a:t>
            </a:r>
            <a:r>
              <a:rPr lang="en-US" dirty="0" err="1" smtClean="0">
                <a:solidFill>
                  <a:srgbClr val="000000"/>
                </a:solidFill>
              </a:rPr>
              <a:t>Paco</a:t>
            </a:r>
            <a:r>
              <a:rPr lang="en-US" dirty="0" smtClean="0">
                <a:solidFill>
                  <a:srgbClr val="000000"/>
                </a:solidFill>
              </a:rPr>
              <a:t> De Lucia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Continues to record today, The 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Dimension and Five Peace </a:t>
            </a:r>
            <a:r>
              <a:rPr lang="en-US" dirty="0" smtClean="0">
                <a:solidFill>
                  <a:srgbClr val="000000"/>
                </a:solidFill>
              </a:rPr>
              <a:t>Band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hlinkClick r:id="rId2"/>
              </a:rPr>
              <a:t>Bird of Fire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9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Fusion Guitarists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Pat </a:t>
            </a:r>
            <a:r>
              <a:rPr lang="en-US" dirty="0" err="1" smtClean="0">
                <a:solidFill>
                  <a:srgbClr val="000000"/>
                </a:solidFill>
              </a:rPr>
              <a:t>Metheny</a:t>
            </a:r>
            <a:r>
              <a:rPr lang="en-US" dirty="0" smtClean="0">
                <a:solidFill>
                  <a:srgbClr val="000000"/>
                </a:solidFill>
              </a:rPr>
              <a:t> (1954) began playing guitar at age 13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 of the most original voices in jazz today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Recorded with own trio, free jazz with </a:t>
            </a:r>
            <a:r>
              <a:rPr lang="en-US" dirty="0" err="1" smtClean="0">
                <a:solidFill>
                  <a:srgbClr val="000000"/>
                </a:solidFill>
              </a:rPr>
              <a:t>Ornette</a:t>
            </a:r>
            <a:r>
              <a:rPr lang="en-US" dirty="0" smtClean="0">
                <a:solidFill>
                  <a:srgbClr val="000000"/>
                </a:solidFill>
              </a:rPr>
              <a:t> Coleman, classical music, folk and pop music with Bruce Hornsby and Joni Mitchell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17 was teaching at University of Miami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1976 album </a:t>
            </a:r>
            <a:r>
              <a:rPr lang="en-US" i="1" dirty="0" smtClean="0">
                <a:solidFill>
                  <a:srgbClr val="000000"/>
                </a:solidFill>
                <a:hlinkClick r:id="rId2"/>
              </a:rPr>
              <a:t>Bright Size Life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 bassist </a:t>
            </a:r>
            <a:r>
              <a:rPr lang="en-US" dirty="0" err="1" smtClean="0">
                <a:solidFill>
                  <a:srgbClr val="000000"/>
                </a:solidFill>
              </a:rPr>
              <a:t>Jaco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Pastorius</a:t>
            </a:r>
            <a:r>
              <a:rPr lang="en-US" dirty="0" smtClean="0">
                <a:solidFill>
                  <a:srgbClr val="000000"/>
                </a:solidFill>
              </a:rPr>
              <a:t> and drummer Bob Moses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Perfect combination of Wes Montgomery’s fluidness and Jim Hall’s lyric and harmonic approach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Used the chorus effect for softer tone than other fusion guitarists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1978 forms The Pat </a:t>
            </a:r>
            <a:r>
              <a:rPr lang="en-US" dirty="0" err="1" smtClean="0">
                <a:solidFill>
                  <a:srgbClr val="000000"/>
                </a:solidFill>
              </a:rPr>
              <a:t>Metheny</a:t>
            </a:r>
            <a:r>
              <a:rPr lang="en-US" dirty="0" smtClean="0">
                <a:solidFill>
                  <a:srgbClr val="000000"/>
                </a:solidFill>
              </a:rPr>
              <a:t> Group with keyboardist Lyle Mayes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Combine jazz with Brazilian, folk, rock, and country influences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Advanced guitar and technology – </a:t>
            </a:r>
            <a:r>
              <a:rPr lang="en-US" dirty="0" err="1" smtClean="0">
                <a:solidFill>
                  <a:srgbClr val="000000"/>
                </a:solidFill>
              </a:rPr>
              <a:t>synclavier</a:t>
            </a:r>
            <a:r>
              <a:rPr lang="en-US" dirty="0" smtClean="0">
                <a:solidFill>
                  <a:srgbClr val="000000"/>
                </a:solidFill>
              </a:rPr>
              <a:t>, midi-guitar, 42-string </a:t>
            </a:r>
            <a:r>
              <a:rPr lang="en-US" dirty="0" err="1" smtClean="0">
                <a:solidFill>
                  <a:srgbClr val="000000"/>
                </a:solidFill>
              </a:rPr>
              <a:t>Pikasso</a:t>
            </a:r>
            <a:r>
              <a:rPr lang="en-US" dirty="0" smtClean="0">
                <a:solidFill>
                  <a:srgbClr val="000000"/>
                </a:solidFill>
              </a:rPr>
              <a:t> guitar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2009 </a:t>
            </a:r>
            <a:r>
              <a:rPr lang="en-US" i="1" dirty="0" err="1" smtClean="0">
                <a:solidFill>
                  <a:srgbClr val="000000"/>
                </a:solidFill>
              </a:rPr>
              <a:t>Orchestrion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album is just him and instruments that play by themselves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hlinkClick r:id="rId3"/>
              </a:rPr>
              <a:t>Link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Fusion Guitarists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4389967" cy="48879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Pat </a:t>
            </a:r>
            <a:r>
              <a:rPr lang="en-US" dirty="0" err="1" smtClean="0">
                <a:solidFill>
                  <a:srgbClr val="000000"/>
                </a:solidFill>
              </a:rPr>
              <a:t>Metheny</a:t>
            </a:r>
            <a:r>
              <a:rPr lang="en-US" dirty="0" smtClean="0">
                <a:solidFill>
                  <a:srgbClr val="000000"/>
                </a:solidFill>
              </a:rPr>
              <a:t> recommended albums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Bright Size Life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The Pat </a:t>
            </a:r>
            <a:r>
              <a:rPr lang="en-US" i="1" dirty="0" err="1" smtClean="0">
                <a:solidFill>
                  <a:srgbClr val="000000"/>
                </a:solidFill>
              </a:rPr>
              <a:t>Metheny</a:t>
            </a:r>
            <a:r>
              <a:rPr lang="en-US" i="1" dirty="0" smtClean="0">
                <a:solidFill>
                  <a:srgbClr val="000000"/>
                </a:solidFill>
              </a:rPr>
              <a:t> Group, </a:t>
            </a:r>
            <a:r>
              <a:rPr lang="en-US" i="1" dirty="0" err="1" smtClean="0">
                <a:solidFill>
                  <a:srgbClr val="000000"/>
                </a:solidFill>
              </a:rPr>
              <a:t>Offramp</a:t>
            </a:r>
            <a:r>
              <a:rPr lang="en-US" i="1" dirty="0" smtClean="0">
                <a:solidFill>
                  <a:srgbClr val="000000"/>
                </a:solidFill>
              </a:rPr>
              <a:t>, First Circle, The Road to You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Secret Story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Unity Band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Trio-Live</a:t>
            </a:r>
          </a:p>
          <a:p>
            <a:pPr lvl="1"/>
            <a:r>
              <a:rPr lang="en-US" i="1" dirty="0" err="1" smtClean="0">
                <a:solidFill>
                  <a:srgbClr val="000000"/>
                </a:solidFill>
              </a:rPr>
              <a:t>Metheny</a:t>
            </a:r>
            <a:r>
              <a:rPr lang="en-US" i="1" dirty="0" smtClean="0">
                <a:solidFill>
                  <a:srgbClr val="000000"/>
                </a:solidFill>
              </a:rPr>
              <a:t>/</a:t>
            </a:r>
            <a:r>
              <a:rPr lang="en-US" i="1" dirty="0" err="1" smtClean="0">
                <a:solidFill>
                  <a:srgbClr val="000000"/>
                </a:solidFill>
              </a:rPr>
              <a:t>Mehldau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I Can See Your House From Here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Question and Answers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Day Trip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Quartet Live with Chick </a:t>
            </a:r>
            <a:r>
              <a:rPr lang="en-US" i="1" dirty="0" err="1" smtClean="0">
                <a:solidFill>
                  <a:srgbClr val="000000"/>
                </a:solidFill>
              </a:rPr>
              <a:t>Corea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Passengers (Gary Burton Quintet)</a:t>
            </a:r>
          </a:p>
          <a:p>
            <a:pPr lvl="1"/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PatMetheny2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369484"/>
            <a:ext cx="3619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9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Fusion Guitarists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John </a:t>
            </a:r>
            <a:r>
              <a:rPr lang="en-US" dirty="0" err="1" smtClean="0">
                <a:solidFill>
                  <a:srgbClr val="000000"/>
                </a:solidFill>
              </a:rPr>
              <a:t>Scofield</a:t>
            </a:r>
            <a:r>
              <a:rPr lang="en-US" dirty="0" smtClean="0">
                <a:solidFill>
                  <a:srgbClr val="000000"/>
                </a:solidFill>
              </a:rPr>
              <a:t> (1951) recorded with late Miles Davis fusion groups 1980s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Sound has fusion influence, more bright and cutting tone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Improvisational lines angular and rhythmic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1990s recorded on Blue Note, often compositions favored funky sound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1998 </a:t>
            </a:r>
            <a:r>
              <a:rPr lang="en-US" i="1" dirty="0" smtClean="0">
                <a:solidFill>
                  <a:srgbClr val="000000"/>
                </a:solidFill>
                <a:hlinkClick r:id="rId2"/>
              </a:rPr>
              <a:t>A Go Go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 groove trio </a:t>
            </a:r>
            <a:r>
              <a:rPr lang="en-US" dirty="0" err="1" smtClean="0">
                <a:solidFill>
                  <a:srgbClr val="000000"/>
                </a:solidFill>
              </a:rPr>
              <a:t>Medeski</a:t>
            </a:r>
            <a:r>
              <a:rPr lang="en-US" dirty="0" smtClean="0">
                <a:solidFill>
                  <a:srgbClr val="000000"/>
                </a:solidFill>
              </a:rPr>
              <a:t>, Martin, Wood was a huge hit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Continues to record both funky/hip hop influenced albums (</a:t>
            </a:r>
            <a:r>
              <a:rPr lang="en-US" i="1" dirty="0" smtClean="0">
                <a:solidFill>
                  <a:srgbClr val="000000"/>
                </a:solidFill>
              </a:rPr>
              <a:t>Bump, </a:t>
            </a:r>
            <a:r>
              <a:rPr lang="en-US" i="1" dirty="0" err="1" smtClean="0">
                <a:solidFill>
                  <a:srgbClr val="000000"/>
                </a:solidFill>
              </a:rPr>
              <a:t>Uberjam</a:t>
            </a:r>
            <a:r>
              <a:rPr lang="en-US" i="1" dirty="0" smtClean="0">
                <a:solidFill>
                  <a:srgbClr val="000000"/>
                </a:solidFill>
              </a:rPr>
              <a:t>, Up All Night)</a:t>
            </a:r>
            <a:r>
              <a:rPr lang="en-US" dirty="0" smtClean="0">
                <a:solidFill>
                  <a:srgbClr val="000000"/>
                </a:solidFill>
              </a:rPr>
              <a:t> and more traditional jazz (</a:t>
            </a:r>
            <a:r>
              <a:rPr lang="en-US" i="1" dirty="0" err="1" smtClean="0">
                <a:solidFill>
                  <a:srgbClr val="000000"/>
                </a:solidFill>
              </a:rPr>
              <a:t>EnRoute</a:t>
            </a:r>
            <a:r>
              <a:rPr lang="en-US" i="1" dirty="0" smtClean="0">
                <a:solidFill>
                  <a:srgbClr val="000000"/>
                </a:solidFill>
              </a:rPr>
              <a:t>, Time on My Hands, A Quiet Place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Bass Desires - </a:t>
            </a:r>
            <a:r>
              <a:rPr lang="en-US" dirty="0" smtClean="0">
                <a:solidFill>
                  <a:srgbClr val="000000"/>
                </a:solidFill>
              </a:rPr>
              <a:t>Marc Johnson album with </a:t>
            </a:r>
            <a:r>
              <a:rPr lang="en-US" dirty="0" err="1" smtClean="0">
                <a:solidFill>
                  <a:srgbClr val="000000"/>
                </a:solidFill>
              </a:rPr>
              <a:t>Sco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Frisell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Mike Stern (1954) also worked with Miles Davis (</a:t>
            </a:r>
            <a:r>
              <a:rPr lang="en-US" i="1" dirty="0" smtClean="0">
                <a:solidFill>
                  <a:srgbClr val="000000"/>
                </a:solidFill>
              </a:rPr>
              <a:t>Star People)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Sound combines distortion and chorus effects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Fast melodies with roots in bebop with heavy rock influences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Upside Downside, Standards and Other Songs, </a:t>
            </a:r>
            <a:r>
              <a:rPr lang="en-US" i="1" dirty="0" smtClean="0">
                <a:solidFill>
                  <a:srgbClr val="000000"/>
                </a:solidFill>
                <a:hlinkClick r:id="rId3"/>
              </a:rPr>
              <a:t>Play</a:t>
            </a:r>
            <a:r>
              <a:rPr lang="en-US" i="1" dirty="0" smtClean="0">
                <a:solidFill>
                  <a:srgbClr val="000000"/>
                </a:solidFill>
              </a:rPr>
              <a:t>, Big Neighborhood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070"/>
          </a:xfrm>
        </p:spPr>
        <p:txBody>
          <a:bodyPr/>
          <a:lstStyle/>
          <a:p>
            <a:r>
              <a:rPr lang="en-US" dirty="0" smtClean="0"/>
              <a:t>Early Guitar in 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084"/>
            <a:ext cx="8229600" cy="497607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Guitar was not used in jazz band as much as the banjo due to the low volume of the acoustic guitar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Main function of the banjo or guitar was rhythmic support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Johnny St. Cyr (1890-1966)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Combined the neck of the guitar with the body of a banjo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Played early 1920s with New Orleans jazz groups King Oliver, Louis Armstrong, and Jelly Roll Morton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Played chord-bass rhythmic style similar to ragtime piano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Fusion Guitarists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Bill </a:t>
            </a:r>
            <a:r>
              <a:rPr lang="en-US" dirty="0" err="1" smtClean="0">
                <a:solidFill>
                  <a:srgbClr val="000000"/>
                </a:solidFill>
              </a:rPr>
              <a:t>Frisell</a:t>
            </a:r>
            <a:r>
              <a:rPr lang="en-US" dirty="0" smtClean="0">
                <a:solidFill>
                  <a:srgbClr val="000000"/>
                </a:solidFill>
              </a:rPr>
              <a:t> (1951) studied with Jim Hall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Early recordings with ECM Records (Germany), was recommended by Pat </a:t>
            </a:r>
            <a:r>
              <a:rPr lang="en-US" dirty="0" err="1" smtClean="0">
                <a:solidFill>
                  <a:srgbClr val="000000"/>
                </a:solidFill>
              </a:rPr>
              <a:t>Metheny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Sound is more open and free from traditional guitarists of the past and other fusion guitarists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Extensive use of technology – delay pedal, loops, chorusing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Combines jazz with American country and folk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Now recording covers of early rock and roll – Beatles and other bands from his youth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Have A Little Faith, Nashville, Unspeakable </a:t>
            </a:r>
            <a:r>
              <a:rPr lang="en-US" dirty="0" smtClean="0">
                <a:solidFill>
                  <a:srgbClr val="000000"/>
                </a:solidFill>
              </a:rPr>
              <a:t>(loops), Big Sur, Rambler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Recordings with drummer Paul Motion and Joe </a:t>
            </a:r>
            <a:r>
              <a:rPr lang="en-US" dirty="0" err="1" smtClean="0">
                <a:solidFill>
                  <a:srgbClr val="000000"/>
                </a:solidFill>
              </a:rPr>
              <a:t>Lavano</a:t>
            </a:r>
            <a:r>
              <a:rPr lang="en-US" dirty="0" smtClean="0">
                <a:solidFill>
                  <a:srgbClr val="000000"/>
                </a:solidFill>
              </a:rPr>
              <a:t> – Paul </a:t>
            </a:r>
            <a:r>
              <a:rPr lang="en-US" dirty="0" err="1" smtClean="0">
                <a:solidFill>
                  <a:srgbClr val="000000"/>
                </a:solidFill>
              </a:rPr>
              <a:t>Motian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Trio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Days of Wine and Roses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Sonny </a:t>
            </a:r>
            <a:r>
              <a:rPr lang="en-US" dirty="0" err="1" smtClean="0">
                <a:solidFill>
                  <a:srgbClr val="000000"/>
                </a:solidFill>
              </a:rPr>
              <a:t>Sharrock</a:t>
            </a:r>
            <a:r>
              <a:rPr lang="en-US" dirty="0" smtClean="0">
                <a:solidFill>
                  <a:srgbClr val="000000"/>
                </a:solidFill>
              </a:rPr>
              <a:t> (1940-1994)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Free jazz guitarist, atonal lines with gospel and funk feel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Black Woman, Seize the Rainbow, Ask the 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As We Used to Sing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63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Next Gen-Guitarists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Kurt </a:t>
            </a:r>
            <a:r>
              <a:rPr lang="en-US" dirty="0" err="1" smtClean="0">
                <a:solidFill>
                  <a:srgbClr val="000000"/>
                </a:solidFill>
              </a:rPr>
              <a:t>Rosenweinkel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i="1" dirty="0" smtClean="0">
                <a:solidFill>
                  <a:srgbClr val="000000"/>
                </a:solidFill>
              </a:rPr>
              <a:t>The Next Step, The Remedy, Star of Jupiter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Wayne </a:t>
            </a:r>
            <a:r>
              <a:rPr lang="en-US" dirty="0" err="1" smtClean="0">
                <a:solidFill>
                  <a:srgbClr val="000000"/>
                </a:solidFill>
              </a:rPr>
              <a:t>Krantz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i="1" dirty="0" smtClean="0">
                <a:solidFill>
                  <a:srgbClr val="000000"/>
                </a:solidFill>
              </a:rPr>
              <a:t>Signals, Long to Be Loose, Two Drink Minimum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hlinkClick r:id="rId2"/>
              </a:rPr>
              <a:t>Whippersnapper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Ben </a:t>
            </a:r>
            <a:r>
              <a:rPr lang="en-US" dirty="0" err="1" smtClean="0">
                <a:solidFill>
                  <a:srgbClr val="000000"/>
                </a:solidFill>
              </a:rPr>
              <a:t>Monder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i="1" dirty="0" smtClean="0">
                <a:solidFill>
                  <a:srgbClr val="000000"/>
                </a:solidFill>
              </a:rPr>
              <a:t>Dust, Flux, Oceana, </a:t>
            </a:r>
            <a:r>
              <a:rPr lang="en-US" dirty="0" smtClean="0">
                <a:solidFill>
                  <a:srgbClr val="000000"/>
                </a:solidFill>
              </a:rPr>
              <a:t>recordings with the Maria Schneider Jazz Orchestra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Julian </a:t>
            </a:r>
            <a:r>
              <a:rPr lang="en-US" dirty="0" err="1" smtClean="0">
                <a:solidFill>
                  <a:srgbClr val="000000"/>
                </a:solidFill>
              </a:rPr>
              <a:t>Lage</a:t>
            </a:r>
            <a:r>
              <a:rPr lang="en-US" dirty="0" smtClean="0">
                <a:solidFill>
                  <a:srgbClr val="000000"/>
                </a:solidFill>
              </a:rPr>
              <a:t> – works with vibraphonist Gary Burton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Oz </a:t>
            </a:r>
            <a:r>
              <a:rPr lang="en-US" dirty="0" err="1" smtClean="0">
                <a:solidFill>
                  <a:srgbClr val="000000"/>
                </a:solidFill>
              </a:rPr>
              <a:t>Noy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Isreali</a:t>
            </a:r>
            <a:r>
              <a:rPr lang="en-US" dirty="0" smtClean="0">
                <a:solidFill>
                  <a:srgbClr val="000000"/>
                </a:solidFill>
              </a:rPr>
              <a:t> guitarist, fusion/funk, heavy grooves 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Live, Ha, Twisted Blues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hlinkClick r:id="rId3"/>
              </a:rPr>
              <a:t>Chillin’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6583"/>
          </a:xfrm>
        </p:spPr>
        <p:txBody>
          <a:bodyPr/>
          <a:lstStyle/>
          <a:p>
            <a:r>
              <a:rPr lang="en-US" dirty="0" smtClean="0"/>
              <a:t>To Many to Mention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Charlie Byrd, Baden Powell, </a:t>
            </a:r>
            <a:r>
              <a:rPr lang="en-US" dirty="0" err="1" smtClean="0">
                <a:solidFill>
                  <a:srgbClr val="000000"/>
                </a:solidFill>
              </a:rPr>
              <a:t>Toninho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Horta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Bossa</a:t>
            </a:r>
            <a:r>
              <a:rPr lang="en-US" dirty="0" smtClean="0">
                <a:solidFill>
                  <a:srgbClr val="000000"/>
                </a:solidFill>
              </a:rPr>
              <a:t> Nova and Brazilian guitar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Les Paul, George Barns – swing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Jimmy Raney, Sal Salvador – bebop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George Benson, Hank Garland, Lenny </a:t>
            </a:r>
            <a:r>
              <a:rPr lang="en-US" dirty="0" err="1" smtClean="0">
                <a:solidFill>
                  <a:srgbClr val="000000"/>
                </a:solidFill>
              </a:rPr>
              <a:t>Breau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Larry Coryell, John Abercrombie, Allen </a:t>
            </a:r>
            <a:r>
              <a:rPr lang="en-US" dirty="0" err="1" smtClean="0">
                <a:solidFill>
                  <a:srgbClr val="000000"/>
                </a:solidFill>
              </a:rPr>
              <a:t>Holdsworth</a:t>
            </a:r>
            <a:r>
              <a:rPr lang="en-US" dirty="0" smtClean="0">
                <a:solidFill>
                  <a:srgbClr val="000000"/>
                </a:solidFill>
              </a:rPr>
              <a:t>, Frank </a:t>
            </a:r>
            <a:r>
              <a:rPr lang="en-US" dirty="0" err="1" smtClean="0">
                <a:solidFill>
                  <a:srgbClr val="000000"/>
                </a:solidFill>
              </a:rPr>
              <a:t>Gambale</a:t>
            </a:r>
            <a:r>
              <a:rPr lang="en-US" dirty="0" smtClean="0">
                <a:solidFill>
                  <a:srgbClr val="000000"/>
                </a:solidFill>
              </a:rPr>
              <a:t> – fusion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Charlie Hunter – 8-string guitarist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hlinkClick r:id="rId2"/>
              </a:rPr>
              <a:t>Funky </a:t>
            </a:r>
            <a:r>
              <a:rPr lang="en-US" dirty="0" err="1" smtClean="0">
                <a:solidFill>
                  <a:srgbClr val="000000"/>
                </a:solidFill>
                <a:hlinkClick r:id="rId2"/>
              </a:rPr>
              <a:t>Niblets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9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070"/>
          </a:xfrm>
        </p:spPr>
        <p:txBody>
          <a:bodyPr/>
          <a:lstStyle/>
          <a:p>
            <a:r>
              <a:rPr lang="en-US" dirty="0" smtClean="0"/>
              <a:t>Early Guitar in 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0084"/>
            <a:ext cx="5002949" cy="497607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Lonnie Johnson (1889-1920)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Brought the guitar as a solo instrument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Recorded with Louis Armstrong 1927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“Hotter Than That”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Recorded with Duke Ellington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“The </a:t>
            </a:r>
            <a:r>
              <a:rPr lang="en-US" dirty="0" err="1" smtClean="0">
                <a:solidFill>
                  <a:srgbClr val="000000"/>
                </a:solidFill>
              </a:rPr>
              <a:t>Mooche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Rooted in early blues improvisation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Eddie Lang (1902-1933)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Influenced by Johnson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Background in classical guitar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Recorded with Johnson, Bing Crosby, Bessie Smith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Handful of Riffs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eddie-lang-portret175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60" y="3503477"/>
            <a:ext cx="2896867" cy="2300112"/>
          </a:xfrm>
          <a:prstGeom prst="rect">
            <a:avLst/>
          </a:prstGeom>
        </p:spPr>
      </p:pic>
      <p:pic>
        <p:nvPicPr>
          <p:cNvPr id="5" name="Picture 4" descr="220px-LonnieJohnsonByRussellLee1941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48" y="960070"/>
            <a:ext cx="1477248" cy="24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070"/>
          </a:xfrm>
        </p:spPr>
        <p:txBody>
          <a:bodyPr/>
          <a:lstStyle/>
          <a:p>
            <a:r>
              <a:rPr lang="en-US" dirty="0" smtClean="0"/>
              <a:t>Big Band Guitar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0084"/>
            <a:ext cx="5142954" cy="505036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Fred Guy (1897-1971)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Guitarist for Duke Ellington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Bernard Addison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Guitarist for Fletcher Henderson and Coleman Hawkins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Freddie Green (1911-1987)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Joined Count Basie Band 1937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Set standard for swing era guitarists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Solid quarter note rhythms with the bass (Walter Page)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Played acoustic </a:t>
            </a:r>
            <a:r>
              <a:rPr lang="en-US" dirty="0" err="1" smtClean="0">
                <a:solidFill>
                  <a:srgbClr val="000000"/>
                </a:solidFill>
              </a:rPr>
              <a:t>archtop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Chords mainly 2 notes (3rds and 7ths)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Freed Basie to lightly comp chords as “fills” and not play in stride-style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Lil’ Darlin’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Shiny Stockings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freddie_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75" y="2905212"/>
            <a:ext cx="2524322" cy="30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0086"/>
          </a:xfrm>
        </p:spPr>
        <p:txBody>
          <a:bodyPr/>
          <a:lstStyle/>
          <a:p>
            <a:r>
              <a:rPr lang="en-US" dirty="0" err="1" smtClean="0"/>
              <a:t>Django</a:t>
            </a:r>
            <a:r>
              <a:rPr lang="en-US" dirty="0" smtClean="0"/>
              <a:t> Reinhardt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Born </a:t>
            </a:r>
            <a:r>
              <a:rPr lang="en-US" dirty="0" err="1" smtClean="0">
                <a:solidFill>
                  <a:srgbClr val="000000"/>
                </a:solidFill>
              </a:rPr>
              <a:t>Belgum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(1910-1953), French gypsy, began playing banjo and violin, guitar age 12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1928 fire accident crippled left hand, loss the use of 2 fingers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Developed amazing technique using 2 remaining fingers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Joined Le </a:t>
            </a:r>
            <a:r>
              <a:rPr lang="en-US" dirty="0" err="1" smtClean="0">
                <a:solidFill>
                  <a:srgbClr val="000000"/>
                </a:solidFill>
              </a:rPr>
              <a:t>Quintette</a:t>
            </a:r>
            <a:r>
              <a:rPr lang="en-US" dirty="0" smtClean="0">
                <a:solidFill>
                  <a:srgbClr val="000000"/>
                </a:solidFill>
              </a:rPr>
              <a:t> Da Hot Club De France 1934 with violinist </a:t>
            </a:r>
            <a:r>
              <a:rPr lang="en-US" dirty="0" err="1" smtClean="0">
                <a:solidFill>
                  <a:srgbClr val="000000"/>
                </a:solidFill>
              </a:rPr>
              <a:t>Stephane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Grappelli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Improvisations show gypsy influence in melodies and “swing” was slightly different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Help bring the guitar to a single-note melodic instrument in jazz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Recorded with Duke Ellington later in life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Mostly still an acoustic player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9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0086"/>
          </a:xfrm>
        </p:spPr>
        <p:txBody>
          <a:bodyPr/>
          <a:lstStyle/>
          <a:p>
            <a:r>
              <a:rPr lang="en-US" dirty="0" err="1" smtClean="0"/>
              <a:t>Django</a:t>
            </a:r>
            <a:r>
              <a:rPr lang="en-US" dirty="0" smtClean="0"/>
              <a:t> Reinhardt</a:t>
            </a:r>
            <a:endParaRPr lang="en-US" dirty="0"/>
          </a:p>
        </p:txBody>
      </p:sp>
      <p:pic>
        <p:nvPicPr>
          <p:cNvPr id="4" name="Content Placeholder 3" descr="Django_Reinhardt_(Gottlieb_0730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98" r="-42498"/>
          <a:stretch>
            <a:fillRect/>
          </a:stretch>
        </p:blipFill>
        <p:spPr>
          <a:xfrm>
            <a:off x="1130031" y="1180086"/>
            <a:ext cx="6987891" cy="4000292"/>
          </a:xfrm>
        </p:spPr>
      </p:pic>
      <p:sp>
        <p:nvSpPr>
          <p:cNvPr id="5" name="TextBox 4"/>
          <p:cNvSpPr txBox="1"/>
          <p:nvPr/>
        </p:nvSpPr>
        <p:spPr>
          <a:xfrm>
            <a:off x="2980082" y="5270383"/>
            <a:ext cx="342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Tiger Rag </a:t>
            </a:r>
            <a:r>
              <a:rPr lang="en-US" sz="2800" dirty="0" smtClean="0"/>
              <a:t>- 1934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83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0094"/>
          </a:xfrm>
        </p:spPr>
        <p:txBody>
          <a:bodyPr/>
          <a:lstStyle/>
          <a:p>
            <a:r>
              <a:rPr lang="en-US" dirty="0" smtClean="0"/>
              <a:t>Gibson ES-150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2975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1935 the Gibson Guitar Co. perfects the electro-magnetic pickup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String vibration within a magnetic field causes an electrical current at the same frequency to be reproduced out an electric amplifier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Eddie Durham (1906-1987) a trombonist with the Count Basie band, but recorded one of the earliest electric guitar solos with the Jimmie </a:t>
            </a:r>
            <a:r>
              <a:rPr lang="en-US" dirty="0" err="1" smtClean="0">
                <a:solidFill>
                  <a:srgbClr val="000000"/>
                </a:solidFill>
              </a:rPr>
              <a:t>Lunceford</a:t>
            </a:r>
            <a:r>
              <a:rPr lang="en-US" dirty="0" smtClean="0">
                <a:solidFill>
                  <a:srgbClr val="000000"/>
                </a:solidFill>
              </a:rPr>
              <a:t> in 1935</a:t>
            </a:r>
          </a:p>
          <a:p>
            <a:r>
              <a:rPr lang="en-US" dirty="0" smtClean="0"/>
              <a:t>“</a:t>
            </a:r>
            <a:r>
              <a:rPr lang="en-US" dirty="0" err="1" smtClean="0">
                <a:hlinkClick r:id="rId2"/>
              </a:rPr>
              <a:t>Hittin</a:t>
            </a:r>
            <a:r>
              <a:rPr lang="en-US" dirty="0" smtClean="0">
                <a:hlinkClick r:id="rId2"/>
              </a:rPr>
              <a:t>’ the Bottle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Picture 4" descr="Gibson_ES-1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08" y="1600200"/>
            <a:ext cx="2458407" cy="49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0085"/>
          </a:xfrm>
        </p:spPr>
        <p:txBody>
          <a:bodyPr/>
          <a:lstStyle/>
          <a:p>
            <a:r>
              <a:rPr lang="en-US" dirty="0" smtClean="0"/>
              <a:t>Charlie Christian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098"/>
            <a:ext cx="7713023" cy="479606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Born in Texas (1916-1942) moved to Oklahoma City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Heard by talent scout  John Hammond in 1939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Distinct solo lines, driving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-note melodies, advanced harmonies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to give the guitar a distinct voice in jazz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Miles Davis called him the real inventor of Bebop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Worked with Dizzy Gillespie and others in afterhours jam session in N.Y.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Hired by Benny Goodman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Record with Goodman sextet and septet and big band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Died of </a:t>
            </a:r>
            <a:r>
              <a:rPr lang="en-US" dirty="0" err="1" smtClean="0">
                <a:solidFill>
                  <a:schemeClr val="tx1"/>
                </a:solidFill>
              </a:rPr>
              <a:t>t.b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in 1942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Changed the guitar’s roll in jazz in 18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6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0085"/>
          </a:xfrm>
        </p:spPr>
        <p:txBody>
          <a:bodyPr/>
          <a:lstStyle/>
          <a:p>
            <a:r>
              <a:rPr lang="en-US" dirty="0" smtClean="0"/>
              <a:t>Charlie Christian</a:t>
            </a:r>
            <a:endParaRPr lang="en-US" dirty="0"/>
          </a:p>
        </p:txBody>
      </p:sp>
      <p:pic>
        <p:nvPicPr>
          <p:cNvPr id="4" name="Content Placeholder 3" descr="Charlie-Christian-The-Genius-of-the-Electric-Guit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20" r="-30420"/>
          <a:stretch>
            <a:fillRect/>
          </a:stretch>
        </p:blipFill>
        <p:spPr>
          <a:xfrm>
            <a:off x="1627233" y="1170086"/>
            <a:ext cx="5726350" cy="3560260"/>
          </a:xfrm>
        </p:spPr>
      </p:pic>
      <p:sp>
        <p:nvSpPr>
          <p:cNvPr id="5" name="TextBox 4"/>
          <p:cNvSpPr txBox="1"/>
          <p:nvPr/>
        </p:nvSpPr>
        <p:spPr>
          <a:xfrm>
            <a:off x="3440094" y="4841231"/>
            <a:ext cx="2459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Solo Flight</a:t>
            </a:r>
            <a:r>
              <a:rPr lang="en-US" sz="2400" dirty="0" smtClean="0"/>
              <a:t> (1941)</a:t>
            </a:r>
          </a:p>
          <a:p>
            <a:r>
              <a:rPr lang="en-US" sz="2400" dirty="0" smtClean="0">
                <a:hlinkClick r:id="rId4"/>
              </a:rPr>
              <a:t>Benny’s Bugle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50031" y="5820424"/>
            <a:ext cx="691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have albums: </a:t>
            </a:r>
            <a:r>
              <a:rPr lang="en-US" i="1" dirty="0" smtClean="0"/>
              <a:t>The Genius of the Electric Guitar</a:t>
            </a:r>
            <a:r>
              <a:rPr lang="en-US" dirty="0" smtClean="0"/>
              <a:t> Box Set </a:t>
            </a:r>
            <a:r>
              <a:rPr lang="en-US" i="1" dirty="0" smtClean="0"/>
              <a:t>Solo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8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ustom 1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442</TotalTime>
  <Words>1908</Words>
  <Application>Microsoft Macintosh PowerPoint</Application>
  <PresentationFormat>On-screen Show (4:3)</PresentationFormat>
  <Paragraphs>236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Pioneers of Jazz Guitar</vt:lpstr>
      <vt:lpstr>Early Guitar in Jazz</vt:lpstr>
      <vt:lpstr>Early Guitar in Jazz</vt:lpstr>
      <vt:lpstr>Big Band Guitar</vt:lpstr>
      <vt:lpstr>Django Reinhardt</vt:lpstr>
      <vt:lpstr>Django Reinhardt</vt:lpstr>
      <vt:lpstr>Gibson ES-150</vt:lpstr>
      <vt:lpstr>Charlie Christian</vt:lpstr>
      <vt:lpstr>Charlie Christian</vt:lpstr>
      <vt:lpstr>The Guitar in Bebop</vt:lpstr>
      <vt:lpstr>Chordal Stylists</vt:lpstr>
      <vt:lpstr>Hard Bop and Cool</vt:lpstr>
      <vt:lpstr>Wes Montgomery</vt:lpstr>
      <vt:lpstr>Wes Montgomery</vt:lpstr>
      <vt:lpstr>Other Hard Bop Guitarists</vt:lpstr>
      <vt:lpstr>Fusion Guitarists </vt:lpstr>
      <vt:lpstr>Fusion Guitarists </vt:lpstr>
      <vt:lpstr>Fusion Guitarists </vt:lpstr>
      <vt:lpstr>Fusion Guitarists </vt:lpstr>
      <vt:lpstr>Fusion Guitarists </vt:lpstr>
      <vt:lpstr>Next Gen-Guitarists </vt:lpstr>
      <vt:lpstr>To Many to Mention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Pioneers of Jazz Guitar</dc:title>
  <dc:creator>Shawn Salmon</dc:creator>
  <cp:lastModifiedBy>Shawn Salmon</cp:lastModifiedBy>
  <cp:revision>39</cp:revision>
  <cp:lastPrinted>2014-11-26T19:31:20Z</cp:lastPrinted>
  <dcterms:created xsi:type="dcterms:W3CDTF">2014-11-18T03:12:42Z</dcterms:created>
  <dcterms:modified xsi:type="dcterms:W3CDTF">2014-11-26T19:38:24Z</dcterms:modified>
</cp:coreProperties>
</file>